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Caveat"/>
      <p:regular r:id="rId26"/>
      <p:bold r:id="rId27"/>
    </p:embeddedFont>
    <p:embeddedFont>
      <p:font typeface="Amatic SC"/>
      <p:regular r:id="rId28"/>
      <p:bold r:id="rId29"/>
    </p:embeddedFont>
    <p:embeddedFont>
      <p:font typeface="Source Code Pro"/>
      <p:regular r:id="rId30"/>
      <p:bold r:id="rId31"/>
      <p:italic r:id="rId32"/>
      <p:boldItalic r:id="rId33"/>
    </p:embeddedFont>
    <p:embeddedFont>
      <p:font typeface="Allura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veat-regular.fntdata"/><Relationship Id="rId25" Type="http://schemas.openxmlformats.org/officeDocument/2006/relationships/slide" Target="slides/slide20.xml"/><Relationship Id="rId28" Type="http://schemas.openxmlformats.org/officeDocument/2006/relationships/font" Target="fonts/AmaticSC-regular.fntdata"/><Relationship Id="rId27" Type="http://schemas.openxmlformats.org/officeDocument/2006/relationships/font" Target="fonts/Cave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maticS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bold.fntdata"/><Relationship Id="rId30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33" Type="http://schemas.openxmlformats.org/officeDocument/2006/relationships/font" Target="fonts/SourceCodePro-boldItalic.fntdata"/><Relationship Id="rId10" Type="http://schemas.openxmlformats.org/officeDocument/2006/relationships/slide" Target="slides/slide5.xml"/><Relationship Id="rId32" Type="http://schemas.openxmlformats.org/officeDocument/2006/relationships/font" Target="fonts/SourceCodePr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Allura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efca06df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efca06df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616abfdee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616abfdee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efca06df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efca06df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efca06df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efca06df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efca06df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efca06df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efca06df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efca06df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efca06df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efca06df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efca06df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efca06df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efca06df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efca06df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efca06df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efca06df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55592656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55592656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efca06df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efca06df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616abfdee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616abfdee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616abfde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616abfde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efca06df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9efca06df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616abfdee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616abfde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616abfde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616abfde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616abfde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616abfde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efca06df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efca06df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9" Type="http://schemas.openxmlformats.org/officeDocument/2006/relationships/image" Target="../media/image24.png"/><Relationship Id="rId5" Type="http://schemas.openxmlformats.org/officeDocument/2006/relationships/image" Target="../media/image31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3.jpg"/><Relationship Id="rId10" Type="http://schemas.openxmlformats.org/officeDocument/2006/relationships/image" Target="../media/image24.png"/><Relationship Id="rId9" Type="http://schemas.openxmlformats.org/officeDocument/2006/relationships/image" Target="../media/image5.png"/><Relationship Id="rId5" Type="http://schemas.openxmlformats.org/officeDocument/2006/relationships/image" Target="../media/image17.jpg"/><Relationship Id="rId6" Type="http://schemas.openxmlformats.org/officeDocument/2006/relationships/image" Target="../media/image11.jpg"/><Relationship Id="rId7" Type="http://schemas.openxmlformats.org/officeDocument/2006/relationships/image" Target="../media/image18.jpg"/><Relationship Id="rId8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250" y="71575"/>
            <a:ext cx="6002975" cy="45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/>
        </p:nvSpPr>
        <p:spPr>
          <a:xfrm>
            <a:off x="5304600" y="0"/>
            <a:ext cx="3839400" cy="4324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3" name="Google Shape;133;p22"/>
          <p:cNvSpPr txBox="1"/>
          <p:nvPr>
            <p:ph type="ctrTitle"/>
          </p:nvPr>
        </p:nvSpPr>
        <p:spPr>
          <a:xfrm rot="1092184">
            <a:off x="5419315" y="3039161"/>
            <a:ext cx="3609959" cy="143973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>
                <a:latin typeface="Caveat"/>
                <a:ea typeface="Caveat"/>
                <a:cs typeface="Caveat"/>
                <a:sym typeface="Caveat"/>
              </a:rPr>
              <a:t>Medios de </a:t>
            </a:r>
            <a:r>
              <a:rPr lang="es" sz="3100">
                <a:latin typeface="Caveat"/>
                <a:ea typeface="Caveat"/>
                <a:cs typeface="Caveat"/>
                <a:sym typeface="Caveat"/>
              </a:rPr>
              <a:t>Atención</a:t>
            </a:r>
            <a:endParaRPr sz="31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latin typeface="Caveat"/>
                <a:ea typeface="Caveat"/>
                <a:cs typeface="Caveat"/>
                <a:sym typeface="Caveat"/>
              </a:rPr>
              <a:t>y Entregas</a:t>
            </a:r>
            <a:r>
              <a:rPr lang="es" sz="2800">
                <a:latin typeface="Caveat"/>
                <a:ea typeface="Caveat"/>
                <a:cs typeface="Caveat"/>
                <a:sym typeface="Caveat"/>
              </a:rPr>
              <a:t> </a:t>
            </a:r>
            <a:endParaRPr sz="51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150" y="634025"/>
            <a:ext cx="2828925" cy="19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00" y="103375"/>
            <a:ext cx="250507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 rotWithShape="1">
          <a:blip r:embed="rId5">
            <a:alphaModFix/>
          </a:blip>
          <a:srcRect b="0" l="15974" r="6966" t="0"/>
          <a:stretch/>
        </p:blipFill>
        <p:spPr>
          <a:xfrm>
            <a:off x="2535625" y="1663575"/>
            <a:ext cx="2297425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 rotWithShape="1">
          <a:blip r:embed="rId6">
            <a:alphaModFix/>
          </a:blip>
          <a:srcRect b="0" l="0" r="0" t="8692"/>
          <a:stretch/>
        </p:blipFill>
        <p:spPr>
          <a:xfrm>
            <a:off x="877700" y="3693150"/>
            <a:ext cx="1230725" cy="11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 rotWithShape="1">
          <a:blip r:embed="rId7">
            <a:alphaModFix/>
          </a:blip>
          <a:srcRect b="0" l="14552" r="18785" t="3194"/>
          <a:stretch/>
        </p:blipFill>
        <p:spPr>
          <a:xfrm>
            <a:off x="2603338" y="3693150"/>
            <a:ext cx="1400655" cy="11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 rotWithShape="1">
          <a:blip r:embed="rId8">
            <a:alphaModFix/>
          </a:blip>
          <a:srcRect b="0" l="19925" r="17904" t="0"/>
          <a:stretch/>
        </p:blipFill>
        <p:spPr>
          <a:xfrm>
            <a:off x="4498900" y="3693150"/>
            <a:ext cx="708148" cy="11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3949" y="0"/>
            <a:ext cx="1400650" cy="1393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ctrTitle"/>
          </p:nvPr>
        </p:nvSpPr>
        <p:spPr>
          <a:xfrm>
            <a:off x="389850" y="3746825"/>
            <a:ext cx="8364300" cy="12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latin typeface="Allura"/>
                <a:ea typeface="Allura"/>
                <a:cs typeface="Allura"/>
                <a:sym typeface="Allura"/>
              </a:rPr>
              <a:t>Resultados de la encuesta</a:t>
            </a:r>
            <a:endParaRPr sz="4000">
              <a:latin typeface="Allura"/>
              <a:ea typeface="Allura"/>
              <a:cs typeface="Allura"/>
              <a:sym typeface="Allura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7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/>
        </p:nvSpPr>
        <p:spPr>
          <a:xfrm>
            <a:off x="5304600" y="0"/>
            <a:ext cx="3839400" cy="4324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2" name="Google Shape;152;p24"/>
          <p:cNvSpPr txBox="1"/>
          <p:nvPr>
            <p:ph type="ctrTitle"/>
          </p:nvPr>
        </p:nvSpPr>
        <p:spPr>
          <a:xfrm>
            <a:off x="5532950" y="1020650"/>
            <a:ext cx="3435600" cy="26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300"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es" sz="2900">
                <a:latin typeface="Caveat"/>
                <a:ea typeface="Caveat"/>
                <a:cs typeface="Caveat"/>
                <a:sym typeface="Caveat"/>
              </a:rPr>
              <a:t>Resultado de Encuesta</a:t>
            </a:r>
            <a:endParaRPr sz="29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s" sz="21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La encuesta se aplicó a una población de 21 personas de la ciudad de riohacha</a:t>
            </a:r>
            <a:endParaRPr sz="34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52200" cy="32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6700" y="0"/>
            <a:ext cx="1208106" cy="12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725" y="259800"/>
            <a:ext cx="7896549" cy="29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41225"/>
            <a:ext cx="1208106" cy="12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25" y="192700"/>
            <a:ext cx="8200751" cy="30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>
            <p:ph type="ctrTitle"/>
          </p:nvPr>
        </p:nvSpPr>
        <p:spPr>
          <a:xfrm>
            <a:off x="859950" y="3464800"/>
            <a:ext cx="7424100" cy="15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1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 Se les dio intervalo de valor como </a:t>
            </a:r>
            <a:r>
              <a:rPr b="0" lang="es" sz="21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mínimo</a:t>
            </a:r>
            <a:r>
              <a:rPr b="0" lang="es" sz="21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 $30.000 - </a:t>
            </a:r>
            <a:r>
              <a:rPr b="0" lang="es" sz="21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máximo</a:t>
            </a:r>
            <a:r>
              <a:rPr b="0" lang="es" sz="21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 $80.000 </a:t>
            </a:r>
            <a:endParaRPr sz="34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5900" y="3941225"/>
            <a:ext cx="1208106" cy="12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00" y="112125"/>
            <a:ext cx="8415600" cy="37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41225"/>
            <a:ext cx="1208106" cy="12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00" y="313575"/>
            <a:ext cx="7695101" cy="29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5900" y="3941225"/>
            <a:ext cx="1208106" cy="12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600" y="0"/>
            <a:ext cx="7560800" cy="330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41225"/>
            <a:ext cx="1208106" cy="12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775" y="125525"/>
            <a:ext cx="7878450" cy="31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5900" y="3941225"/>
            <a:ext cx="1208106" cy="12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25" y="179250"/>
            <a:ext cx="8106750" cy="32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41225"/>
            <a:ext cx="1208106" cy="12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0" y="0"/>
            <a:ext cx="3839400" cy="4324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2" name="Google Shape;62;p14"/>
          <p:cNvSpPr txBox="1"/>
          <p:nvPr>
            <p:ph type="ctrTitle"/>
          </p:nvPr>
        </p:nvSpPr>
        <p:spPr>
          <a:xfrm>
            <a:off x="175350" y="329100"/>
            <a:ext cx="3488700" cy="44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Caveat"/>
                <a:ea typeface="Caveat"/>
                <a:cs typeface="Caveat"/>
                <a:sym typeface="Caveat"/>
              </a:rPr>
              <a:t>Somos una empresa enfocada en la creación y distribución de accesorios artesanales en pedrería fina, nacimos el 2 de julio del 2020 con el ánimo de presentar en la ciudad de Riohacha artículos de tendencia.</a:t>
            </a:r>
            <a:endParaRPr sz="48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400" y="0"/>
            <a:ext cx="5304600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/>
        </p:nvSpPr>
        <p:spPr>
          <a:xfrm>
            <a:off x="0" y="0"/>
            <a:ext cx="3839400" cy="4324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3711225" y="0"/>
            <a:ext cx="3839400" cy="4324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5304600" y="0"/>
            <a:ext cx="3839400" cy="4324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2087550" y="1497450"/>
            <a:ext cx="4968900" cy="2148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3000">
                <a:latin typeface="Allura"/>
                <a:ea typeface="Allura"/>
                <a:cs typeface="Allura"/>
                <a:sym typeface="Allura"/>
              </a:rPr>
              <a:t>Gracias</a:t>
            </a:r>
            <a:endParaRPr i="1" sz="13000">
              <a:latin typeface="Allura"/>
              <a:ea typeface="Allura"/>
              <a:cs typeface="Allura"/>
              <a:sym typeface="Allura"/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8975" y="157250"/>
            <a:ext cx="2051150" cy="20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 rot="-5400000">
            <a:off x="3612975" y="-953900"/>
            <a:ext cx="1906200" cy="9159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9" name="Google Shape;69;p15"/>
          <p:cNvSpPr txBox="1"/>
          <p:nvPr>
            <p:ph type="ctrTitle"/>
          </p:nvPr>
        </p:nvSpPr>
        <p:spPr>
          <a:xfrm>
            <a:off x="4968906" y="4"/>
            <a:ext cx="11931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Caveat"/>
                <a:ea typeface="Caveat"/>
                <a:cs typeface="Caveat"/>
                <a:sym typeface="Caveat"/>
              </a:rPr>
              <a:t> </a:t>
            </a:r>
            <a:endParaRPr sz="4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161150" y="2727125"/>
            <a:ext cx="8890200" cy="23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El miyuki delicas es una cuenta (pepa o bolita) importada desde japón se caracteriza por su simetría (uniformidad) casi que perfecta, a pesar de su tamaño tan pequeño. a lo largo de la historia se han utilizado diversos materiales para la elaboración de bisutería como: objetos de origen marino, madera , metales etc. </a:t>
            </a:r>
            <a:endParaRPr sz="22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Pero es el vidrio un material con especial importancia por su versatilidad, color y brillo. características que lo han vuelto fundamental en nuestro mercado.</a:t>
            </a:r>
            <a:endParaRPr sz="29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00" y="126575"/>
            <a:ext cx="2535838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4799" y="0"/>
            <a:ext cx="1889001" cy="26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5">
            <a:alphaModFix/>
          </a:blip>
          <a:srcRect b="16012" l="5925" r="26356" t="11465"/>
          <a:stretch/>
        </p:blipFill>
        <p:spPr>
          <a:xfrm>
            <a:off x="5750150" y="53725"/>
            <a:ext cx="2809076" cy="252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075" y="-1400"/>
            <a:ext cx="5250925" cy="34259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0" y="0"/>
            <a:ext cx="3839400" cy="4324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6"/>
          <p:cNvSpPr txBox="1"/>
          <p:nvPr>
            <p:ph type="ctrTitle"/>
          </p:nvPr>
        </p:nvSpPr>
        <p:spPr>
          <a:xfrm>
            <a:off x="175350" y="329100"/>
            <a:ext cx="3488700" cy="44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300">
                <a:latin typeface="Caveat"/>
                <a:ea typeface="Caveat"/>
                <a:cs typeface="Caveat"/>
                <a:sym typeface="Caveat"/>
              </a:rPr>
              <a:t>Misión</a:t>
            </a:r>
            <a:endParaRPr sz="53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Caveat"/>
                <a:ea typeface="Caveat"/>
                <a:cs typeface="Caveat"/>
                <a:sym typeface="Caveat"/>
              </a:rPr>
              <a:t>crear piezas de alta calidad para satisfacer a los clientes encontrando en nosotros una variedad en diferente tipos de accesorios según los estilos y personalidades de cada uno de estos, fomentando la apropiación cultural y apoyo a los artesanos.</a:t>
            </a:r>
            <a:endParaRPr sz="4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0" y="0"/>
            <a:ext cx="3839400" cy="4324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" name="Google Shape;86;p17"/>
          <p:cNvSpPr txBox="1"/>
          <p:nvPr>
            <p:ph type="ctrTitle"/>
          </p:nvPr>
        </p:nvSpPr>
        <p:spPr>
          <a:xfrm>
            <a:off x="175350" y="329100"/>
            <a:ext cx="3488700" cy="44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300">
                <a:latin typeface="Caveat"/>
                <a:ea typeface="Caveat"/>
                <a:cs typeface="Caveat"/>
                <a:sym typeface="Caveat"/>
              </a:rPr>
              <a:t>Visión</a:t>
            </a:r>
            <a:r>
              <a:rPr lang="es" sz="5300">
                <a:latin typeface="Caveat"/>
                <a:ea typeface="Caveat"/>
                <a:cs typeface="Caveat"/>
                <a:sym typeface="Caveat"/>
              </a:rPr>
              <a:t> </a:t>
            </a:r>
            <a:endParaRPr sz="53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Caveat"/>
                <a:ea typeface="Caveat"/>
                <a:cs typeface="Caveat"/>
                <a:sym typeface="Caveat"/>
              </a:rPr>
              <a:t>ser reconocidos como la marca preferida en riohacha y ciudades cercanas ofreciendo siempre productos y servicio de calidad, en el 2022 posicionar nuestros productos por medio de alianzas en locales comerciales.</a:t>
            </a:r>
            <a:endParaRPr sz="48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0" l="0" r="3762" t="2704"/>
          <a:stretch/>
        </p:blipFill>
        <p:spPr>
          <a:xfrm>
            <a:off x="3839400" y="0"/>
            <a:ext cx="5304601" cy="386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5304600" y="0"/>
            <a:ext cx="3839400" cy="4324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3" name="Google Shape;93;p18"/>
          <p:cNvSpPr txBox="1"/>
          <p:nvPr>
            <p:ph type="ctrTitle"/>
          </p:nvPr>
        </p:nvSpPr>
        <p:spPr>
          <a:xfrm>
            <a:off x="5381950" y="329100"/>
            <a:ext cx="3488700" cy="44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aveat"/>
                <a:ea typeface="Caveat"/>
                <a:cs typeface="Caveat"/>
                <a:sym typeface="Caveat"/>
              </a:rPr>
              <a:t>Contamos y brindamos apoyo a 2 madres cabeza de hogar que nos ayudan a la </a:t>
            </a:r>
            <a:r>
              <a:rPr lang="es" sz="2400">
                <a:latin typeface="Caveat"/>
                <a:ea typeface="Caveat"/>
                <a:cs typeface="Caveat"/>
                <a:sym typeface="Caveat"/>
              </a:rPr>
              <a:t>creación</a:t>
            </a:r>
            <a:r>
              <a:rPr lang="es" sz="2400">
                <a:latin typeface="Caveat"/>
                <a:ea typeface="Caveat"/>
                <a:cs typeface="Caveat"/>
                <a:sym typeface="Caveat"/>
              </a:rPr>
              <a:t> de las piezas, 1 asesora de ventas que se encarga </a:t>
            </a:r>
            <a:r>
              <a:rPr lang="es" sz="2400">
                <a:latin typeface="Caveat"/>
                <a:ea typeface="Caveat"/>
                <a:cs typeface="Caveat"/>
                <a:sym typeface="Caveat"/>
              </a:rPr>
              <a:t>también</a:t>
            </a:r>
            <a:r>
              <a:rPr lang="es" sz="2400">
                <a:latin typeface="Caveat"/>
                <a:ea typeface="Caveat"/>
                <a:cs typeface="Caveat"/>
                <a:sym typeface="Caveat"/>
              </a:rPr>
              <a:t> del manejo en redes sociales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00" y="168175"/>
            <a:ext cx="4565100" cy="30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8637" y="92425"/>
            <a:ext cx="1491325" cy="14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>
            <a:off x="5304600" y="0"/>
            <a:ext cx="3839400" cy="4324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1" name="Google Shape;101;p19"/>
          <p:cNvSpPr txBox="1"/>
          <p:nvPr>
            <p:ph type="ctrTitle"/>
          </p:nvPr>
        </p:nvSpPr>
        <p:spPr>
          <a:xfrm>
            <a:off x="5479950" y="329100"/>
            <a:ext cx="3488700" cy="44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latin typeface="Caveat"/>
                <a:ea typeface="Caveat"/>
                <a:cs typeface="Caveat"/>
                <a:sym typeface="Caveat"/>
              </a:rPr>
              <a:t>CONFIANZA</a:t>
            </a:r>
            <a:endParaRPr sz="2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latin typeface="Caveat"/>
                <a:ea typeface="Caveat"/>
                <a:cs typeface="Caveat"/>
                <a:sym typeface="Caveat"/>
              </a:rPr>
              <a:t>PASIÓN</a:t>
            </a:r>
            <a:endParaRPr sz="2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latin typeface="Caveat"/>
                <a:ea typeface="Caveat"/>
                <a:cs typeface="Caveat"/>
                <a:sym typeface="Caveat"/>
              </a:rPr>
              <a:t>RESPETO</a:t>
            </a:r>
            <a:endParaRPr sz="2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latin typeface="Caveat"/>
                <a:ea typeface="Caveat"/>
                <a:cs typeface="Caveat"/>
                <a:sym typeface="Caveat"/>
              </a:rPr>
              <a:t>TRANSPARENCIA</a:t>
            </a:r>
            <a:endParaRPr sz="2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latin typeface="Caveat"/>
                <a:ea typeface="Caveat"/>
                <a:cs typeface="Caveat"/>
                <a:sym typeface="Caveat"/>
              </a:rPr>
              <a:t>INNOVACIÓN</a:t>
            </a:r>
            <a:endParaRPr sz="28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304600" cy="35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8637" y="92425"/>
            <a:ext cx="1491325" cy="14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/>
        </p:nvSpPr>
        <p:spPr>
          <a:xfrm>
            <a:off x="5304600" y="0"/>
            <a:ext cx="3839400" cy="4324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9" name="Google Shape;109;p20"/>
          <p:cNvSpPr txBox="1"/>
          <p:nvPr>
            <p:ph type="ctrTitle"/>
          </p:nvPr>
        </p:nvSpPr>
        <p:spPr>
          <a:xfrm>
            <a:off x="5479950" y="879100"/>
            <a:ext cx="3488700" cy="44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Caveat"/>
                <a:ea typeface="Caveat"/>
                <a:cs typeface="Caveat"/>
                <a:sym typeface="Caveat"/>
              </a:rPr>
              <a:t>Evolución</a:t>
            </a:r>
            <a:r>
              <a:rPr lang="es" sz="3000">
                <a:latin typeface="Caveat"/>
                <a:ea typeface="Caveat"/>
                <a:cs typeface="Caveat"/>
                <a:sym typeface="Caveat"/>
              </a:rPr>
              <a:t> de nuestro crecimiento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veat"/>
              <a:ea typeface="Caveat"/>
              <a:cs typeface="Caveat"/>
              <a:sym typeface="Cave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veat"/>
              <a:buChar char="●"/>
            </a:pPr>
            <a:r>
              <a:rPr lang="es" sz="2100">
                <a:latin typeface="Caveat"/>
                <a:ea typeface="Caveat"/>
                <a:cs typeface="Caveat"/>
                <a:sym typeface="Caveat"/>
              </a:rPr>
              <a:t>IDEA</a:t>
            </a:r>
            <a:endParaRPr sz="2100">
              <a:latin typeface="Caveat"/>
              <a:ea typeface="Caveat"/>
              <a:cs typeface="Caveat"/>
              <a:sym typeface="Cave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veat"/>
              <a:buChar char="●"/>
            </a:pPr>
            <a:r>
              <a:rPr lang="es" sz="2100">
                <a:latin typeface="Caveat"/>
                <a:ea typeface="Caveat"/>
                <a:cs typeface="Caveat"/>
                <a:sym typeface="Caveat"/>
              </a:rPr>
              <a:t>SELECCIÓN</a:t>
            </a:r>
            <a:r>
              <a:rPr lang="es" sz="2100">
                <a:latin typeface="Caveat"/>
                <a:ea typeface="Caveat"/>
                <a:cs typeface="Caveat"/>
                <a:sym typeface="Caveat"/>
              </a:rPr>
              <a:t> DE </a:t>
            </a:r>
            <a:r>
              <a:rPr lang="es" sz="2100">
                <a:latin typeface="Caveat"/>
                <a:ea typeface="Caveat"/>
                <a:cs typeface="Caveat"/>
                <a:sym typeface="Caveat"/>
              </a:rPr>
              <a:t>MERCANCÍA</a:t>
            </a:r>
            <a:endParaRPr sz="2100">
              <a:latin typeface="Caveat"/>
              <a:ea typeface="Caveat"/>
              <a:cs typeface="Caveat"/>
              <a:sym typeface="Cave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veat"/>
              <a:buChar char="●"/>
            </a:pPr>
            <a:r>
              <a:rPr lang="es" sz="2100">
                <a:latin typeface="Caveat"/>
                <a:ea typeface="Caveat"/>
                <a:cs typeface="Caveat"/>
                <a:sym typeface="Caveat"/>
              </a:rPr>
              <a:t>CREACIÓN</a:t>
            </a:r>
            <a:r>
              <a:rPr lang="es" sz="2100">
                <a:latin typeface="Caveat"/>
                <a:ea typeface="Caveat"/>
                <a:cs typeface="Caveat"/>
                <a:sym typeface="Caveat"/>
              </a:rPr>
              <a:t> DE PIEZAS</a:t>
            </a:r>
            <a:endParaRPr sz="2100">
              <a:latin typeface="Caveat"/>
              <a:ea typeface="Caveat"/>
              <a:cs typeface="Caveat"/>
              <a:sym typeface="Cave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veat"/>
              <a:buChar char="●"/>
            </a:pPr>
            <a:r>
              <a:rPr lang="es" sz="2100">
                <a:latin typeface="Caveat"/>
                <a:ea typeface="Caveat"/>
                <a:cs typeface="Caveat"/>
                <a:sym typeface="Caveat"/>
              </a:rPr>
              <a:t>PROMOCIÓN</a:t>
            </a:r>
            <a:r>
              <a:rPr lang="es" sz="2100">
                <a:latin typeface="Caveat"/>
                <a:ea typeface="Caveat"/>
                <a:cs typeface="Caveat"/>
                <a:sym typeface="Caveat"/>
              </a:rPr>
              <a:t> Y VENTA</a:t>
            </a:r>
            <a:endParaRPr sz="21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425" y="0"/>
            <a:ext cx="4007525" cy="33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8637" y="0"/>
            <a:ext cx="1491325" cy="14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3200">
                <a:latin typeface="Caveat"/>
                <a:ea typeface="Caveat"/>
                <a:cs typeface="Caveat"/>
                <a:sym typeface="Caveat"/>
              </a:rPr>
              <a:t>Nuestros Productos</a:t>
            </a:r>
            <a:endParaRPr b="0" sz="32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b="0" l="11854" r="20559" t="27792"/>
          <a:stretch/>
        </p:blipFill>
        <p:spPr>
          <a:xfrm>
            <a:off x="6661025" y="0"/>
            <a:ext cx="2482975" cy="19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 rotWithShape="1">
          <a:blip r:embed="rId4">
            <a:alphaModFix/>
          </a:blip>
          <a:srcRect b="21103" l="6173" r="9488" t="17849"/>
          <a:stretch/>
        </p:blipFill>
        <p:spPr>
          <a:xfrm>
            <a:off x="3421918" y="0"/>
            <a:ext cx="2756919" cy="19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 rotWithShape="1">
          <a:blip r:embed="rId5">
            <a:alphaModFix/>
          </a:blip>
          <a:srcRect b="18537" l="34220" r="14605" t="13058"/>
          <a:stretch/>
        </p:blipFill>
        <p:spPr>
          <a:xfrm>
            <a:off x="6807437" y="1826425"/>
            <a:ext cx="2190151" cy="29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 rotWithShape="1">
          <a:blip r:embed="rId6">
            <a:alphaModFix/>
          </a:blip>
          <a:srcRect b="16187" l="19337" r="34708" t="26893"/>
          <a:stretch/>
        </p:blipFill>
        <p:spPr>
          <a:xfrm rot="5400000">
            <a:off x="269087" y="-269087"/>
            <a:ext cx="2255151" cy="27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7">
            <a:alphaModFix/>
          </a:blip>
          <a:srcRect b="11367" l="13727" r="15108" t="5111"/>
          <a:stretch/>
        </p:blipFill>
        <p:spPr>
          <a:xfrm>
            <a:off x="134300" y="1995712"/>
            <a:ext cx="2363575" cy="277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 rotWithShape="1">
          <a:blip r:embed="rId8">
            <a:alphaModFix/>
          </a:blip>
          <a:srcRect b="28984" l="19747" r="28299" t="29243"/>
          <a:stretch/>
        </p:blipFill>
        <p:spPr>
          <a:xfrm>
            <a:off x="4049149" y="1995701"/>
            <a:ext cx="2947626" cy="17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9">
            <a:alphaModFix/>
          </a:blip>
          <a:srcRect b="7052" l="3530" r="0" t="24280"/>
          <a:stretch/>
        </p:blipFill>
        <p:spPr>
          <a:xfrm rot="-5400000">
            <a:off x="2351962" y="1680887"/>
            <a:ext cx="2073550" cy="17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3773075"/>
            <a:ext cx="1208106" cy="12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39900" y="1685050"/>
            <a:ext cx="1208106" cy="12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14750" y="66600"/>
            <a:ext cx="878575" cy="8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80925" y="3231730"/>
            <a:ext cx="1022400" cy="1017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